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95" r:id="rId1"/>
  </p:sldMasterIdLst>
  <p:notesMasterIdLst>
    <p:notesMasterId r:id="rId30"/>
  </p:notesMasterIdLst>
  <p:sldIdLst>
    <p:sldId id="256" r:id="rId2"/>
    <p:sldId id="286" r:id="rId3"/>
    <p:sldId id="258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</p:sldIdLst>
  <p:sldSz cx="16256000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47" autoAdjust="0"/>
    <p:restoredTop sz="88235"/>
  </p:normalViewPr>
  <p:slideViewPr>
    <p:cSldViewPr snapToGrid="0" snapToObjects="1">
      <p:cViewPr varScale="1">
        <p:scale>
          <a:sx n="76" d="100"/>
          <a:sy n="76" d="100"/>
        </p:scale>
        <p:origin x="1044" y="102"/>
      </p:cViewPr>
      <p:guideLst>
        <p:guide orient="horz" pos="2880"/>
        <p:guide pos="5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6952887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>
                <a:solidFill>
                  <a:schemeClr val="dk2"/>
                </a:solidFill>
              </a:rPr>
              <a:t>Note from Chuck.  If you are using these materials, you can remove the UM logo and replace it with your own, but please retain the CC-BY logo on the first page as well as retain the acknowledgement page(s)</a:t>
            </a:r>
            <a:r>
              <a:rPr lang="en-US" baseline="0" dirty="0">
                <a:solidFill>
                  <a:schemeClr val="dk2"/>
                </a:solidFill>
              </a:rPr>
              <a:t> at the end.</a:t>
            </a:r>
            <a:endParaRPr lang="en-US" dirty="0">
              <a:solidFill>
                <a:schemeClr val="dk2"/>
              </a:solidFill>
            </a:endParaRPr>
          </a:p>
        </p:txBody>
      </p:sp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167990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2" name="Shape 2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433245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9" name="Shape 2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31277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6" name="Shape 24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694682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4" name="Shape 2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873929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1" name="Shape 2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38481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8" name="Shape 2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80856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5" name="Shape 2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412026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2" name="Shape 2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129260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9" name="Shape 2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413870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6" name="Shape 2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764204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7" name="Shape 1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8088513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Shape 3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3" name="Shape 30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0186965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0" name="Shape 3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9212471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8" name="Shape 3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078077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Shape 3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4" name="Shape 32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1371801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2" name="Shape 3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9955727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Shape 3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1" name="Shape 3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6586600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Shape 3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0" name="Shape 3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4049998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Shape 3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0" name="Shape 3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1688895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Shape 3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1" name="Shape 3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74242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0" name="Shape 1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005899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2" name="Shape 1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268377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7" name="Shape 1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223317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4" name="Shape 1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977115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1" name="Shape 2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943540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1" name="Shape 2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497148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5" name="Shape 2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3825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9940" y="1930401"/>
            <a:ext cx="11767544" cy="4439441"/>
          </a:xfrm>
        </p:spPr>
        <p:txBody>
          <a:bodyPr anchor="b"/>
          <a:lstStyle>
            <a:lvl1pPr>
              <a:defRPr sz="9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9940" y="6369840"/>
            <a:ext cx="11767544" cy="114856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997984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42" y="6400783"/>
            <a:ext cx="11767543" cy="755651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39940" y="914400"/>
            <a:ext cx="11767544" cy="4854221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42" y="7156433"/>
            <a:ext cx="11767541" cy="658283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78055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40" y="1930400"/>
            <a:ext cx="11767545" cy="2641600"/>
          </a:xfrm>
        </p:spPr>
        <p:txBody>
          <a:bodyPr/>
          <a:lstStyle>
            <a:lvl1pPr>
              <a:defRPr sz="6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40" y="4876800"/>
            <a:ext cx="11767545" cy="3149600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757797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9736" y="1930400"/>
            <a:ext cx="10665753" cy="3097832"/>
          </a:xfrm>
        </p:spPr>
        <p:txBody>
          <a:bodyPr/>
          <a:lstStyle>
            <a:lvl1pPr>
              <a:defRPr sz="6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2573867" y="5028232"/>
            <a:ext cx="9706199" cy="456232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867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40" y="5800876"/>
            <a:ext cx="11767545" cy="2235200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197727" y="1295004"/>
            <a:ext cx="1069216" cy="2595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6266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440653" y="3485050"/>
            <a:ext cx="1069216" cy="2595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6266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846757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39" y="4165601"/>
            <a:ext cx="11767547" cy="2204240"/>
          </a:xfrm>
        </p:spPr>
        <p:txBody>
          <a:bodyPr anchor="b"/>
          <a:lstStyle>
            <a:lvl1pPr algn="l">
              <a:defRPr sz="5333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9940" y="6369841"/>
            <a:ext cx="11767545" cy="1147200"/>
          </a:xfrm>
        </p:spPr>
        <p:txBody>
          <a:bodyPr anchor="t"/>
          <a:lstStyle>
            <a:lvl1pPr marL="0" indent="0" algn="l">
              <a:buNone/>
              <a:defRPr sz="2667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18907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5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3929" y="2641600"/>
            <a:ext cx="3929155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9951" y="3556000"/>
            <a:ext cx="3903133" cy="4785784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78213" y="2641600"/>
            <a:ext cx="3914988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5164141" y="3556000"/>
            <a:ext cx="3929059" cy="4785784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9499601" y="2641600"/>
            <a:ext cx="3909484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9499601" y="3556000"/>
            <a:ext cx="3909484" cy="4785784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968189" y="2844800"/>
            <a:ext cx="0" cy="52832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9282969" y="2844800"/>
            <a:ext cx="0" cy="5289176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31576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5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51" y="5667932"/>
            <a:ext cx="3920067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69951" y="2946400"/>
            <a:ext cx="3920067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9951" y="6436282"/>
            <a:ext cx="3920067" cy="878919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85834" y="5667932"/>
            <a:ext cx="3907367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5185833" y="2946400"/>
            <a:ext cx="3907367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5184030" y="6436281"/>
            <a:ext cx="3912541" cy="878919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9499601" y="5667932"/>
            <a:ext cx="3909484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9499599" y="2946400"/>
            <a:ext cx="3909484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9499434" y="6436278"/>
            <a:ext cx="3914663" cy="878919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4968189" y="2844800"/>
            <a:ext cx="0" cy="52832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9282969" y="2844800"/>
            <a:ext cx="0" cy="5289176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684911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358845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072284" y="573618"/>
            <a:ext cx="2336801" cy="7768167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9951" y="1183219"/>
            <a:ext cx="9897532" cy="715856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284035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1155700" y="789709"/>
            <a:ext cx="13931900" cy="175029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449723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0321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944704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42" y="3815645"/>
            <a:ext cx="11767543" cy="2554196"/>
          </a:xfrm>
        </p:spPr>
        <p:txBody>
          <a:bodyPr anchor="b"/>
          <a:lstStyle>
            <a:lvl1pPr algn="l">
              <a:defRPr sz="5333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9940" y="6369841"/>
            <a:ext cx="11767544" cy="1147200"/>
          </a:xfrm>
        </p:spPr>
        <p:txBody>
          <a:bodyPr anchor="t"/>
          <a:lstStyle>
            <a:lvl1pPr marL="0" indent="0" algn="l">
              <a:buNone/>
              <a:defRPr sz="2667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628759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1084" y="2747434"/>
            <a:ext cx="5861785" cy="559435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39325" y="2741457"/>
            <a:ext cx="5861788" cy="5600327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572716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1084" y="2540000"/>
            <a:ext cx="5861784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1084" y="3352800"/>
            <a:ext cx="5861785" cy="498898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39328" y="2540000"/>
            <a:ext cx="5861785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39328" y="3352800"/>
            <a:ext cx="5861785" cy="498898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613421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222841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073810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37" y="1930400"/>
            <a:ext cx="4534752" cy="1930400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79489" y="1930400"/>
            <a:ext cx="6927996" cy="6096000"/>
          </a:xfrm>
        </p:spPr>
        <p:txBody>
          <a:bodyPr anchor="ctr">
            <a:normAutofit/>
          </a:bodyPr>
          <a:lstStyle>
            <a:lvl1pPr>
              <a:defRPr sz="2667"/>
            </a:lvl1pPr>
            <a:lvl2pPr>
              <a:defRPr sz="2400"/>
            </a:lvl2pPr>
            <a:lvl3pPr>
              <a:defRPr sz="2133"/>
            </a:lvl3pPr>
            <a:lvl4pPr>
              <a:defRPr sz="1867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38" y="4172374"/>
            <a:ext cx="4534751" cy="3860799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459099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8543" y="2472256"/>
            <a:ext cx="6790541" cy="2099744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266061" y="1524000"/>
            <a:ext cx="4267200" cy="6096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39" y="4876800"/>
            <a:ext cx="6779972" cy="1828800"/>
          </a:xfrm>
        </p:spPr>
        <p:txBody>
          <a:bodyPr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259556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3559581"/>
            <a:ext cx="5382683" cy="55844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3856464"/>
            <a:ext cx="2029883" cy="3153937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11478683" y="2235200"/>
            <a:ext cx="3759200" cy="3759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10665884" y="1"/>
            <a:ext cx="2137849" cy="152187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11474504" y="8128000"/>
            <a:ext cx="1324979" cy="1016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3917083" y="0"/>
            <a:ext cx="914400" cy="152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61482" y="603624"/>
            <a:ext cx="12539631" cy="186737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1084" y="2737225"/>
            <a:ext cx="11928721" cy="5593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3540853" y="2387602"/>
            <a:ext cx="1320799" cy="4063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467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11935432" y="4300397"/>
            <a:ext cx="5146393" cy="4064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67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3803387" y="394306"/>
            <a:ext cx="1117599" cy="10235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3733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6D78C1AF-2D02-48A4-86DC-13477292770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256000" cy="7680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/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739BD2EE-56F2-4951-9459-03CCB701835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8357616"/>
            <a:ext cx="16256000" cy="78638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/>
          </a:p>
        </p:txBody>
      </p:sp>
    </p:spTree>
    <p:extLst>
      <p:ext uri="{BB962C8B-B14F-4D97-AF65-F5344CB8AC3E}">
        <p14:creationId xmlns:p14="http://schemas.microsoft.com/office/powerpoint/2010/main" val="28883410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  <p:sldLayoutId id="2147483712" r:id="rId17"/>
    <p:sldLayoutId id="2147483713" r:id="rId18"/>
    <p:sldLayoutId id="2147483714" r:id="rId19"/>
  </p:sldLayoutIdLst>
  <p:hf sldNum="0" hdr="0" ftr="0" dt="0"/>
  <p:txStyles>
    <p:titleStyle>
      <a:lvl1pPr algn="l" defTabSz="609585" rtl="0" eaLnBrk="1" latinLnBrk="0" hangingPunct="1">
        <a:spcBef>
          <a:spcPct val="0"/>
        </a:spcBef>
        <a:buNone/>
        <a:defRPr sz="56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57189" indent="-457189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667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990575" indent="-380990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4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523962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133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2133547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743131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3341250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3962301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4571886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5181470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python.org/tutorial/datastructures.html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Algorith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Data_structure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title"/>
          </p:nvPr>
        </p:nvSpPr>
        <p:spPr>
          <a:xfrm>
            <a:off x="1858184" y="2643189"/>
            <a:ext cx="12539631" cy="2774576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Лекция 9</a:t>
            </a:r>
            <a:b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Списки в </a:t>
            </a: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</a:t>
            </a:r>
          </a:p>
        </p:txBody>
      </p:sp>
      <p:sp>
        <p:nvSpPr>
          <p:cNvPr id="167" name="Shape 167"/>
          <p:cNvSpPr txBox="1"/>
          <p:nvPr/>
        </p:nvSpPr>
        <p:spPr>
          <a:xfrm>
            <a:off x="8978900" y="7075489"/>
            <a:ext cx="5467499" cy="73501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3200" dirty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Владислав Карюкин</a:t>
            </a:r>
            <a:endParaRPr lang="en-US" sz="3200" u="none" strike="noStrike" cap="none" dirty="0">
              <a:solidFill>
                <a:srgbClr val="00B0F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>
            <a:spLocks noGrp="1"/>
          </p:cNvSpPr>
          <p:nvPr>
            <p:ph type="title"/>
          </p:nvPr>
        </p:nvSpPr>
        <p:spPr>
          <a:xfrm>
            <a:off x="1155700" y="789709"/>
            <a:ext cx="13144500" cy="175029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kk-KZ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Какой длины список</a:t>
            </a: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?</a:t>
            </a:r>
          </a:p>
        </p:txBody>
      </p:sp>
      <p:sp>
        <p:nvSpPr>
          <p:cNvPr id="235" name="Shape 235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7488238" cy="57022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Функция </a:t>
            </a:r>
            <a:r>
              <a:rPr lang="ru-RU" sz="3600" dirty="0" err="1"/>
              <a:t>len</a:t>
            </a:r>
            <a:r>
              <a:rPr lang="ru-RU" sz="3600" dirty="0"/>
              <a:t> () принимает список в качестве параметра и возвращает количество элементов в списке.</a:t>
            </a:r>
          </a:p>
          <a:p>
            <a:r>
              <a:rPr lang="ru-RU" sz="3600" dirty="0"/>
              <a:t>На самом деле </a:t>
            </a:r>
            <a:r>
              <a:rPr lang="ru-RU" sz="3600" dirty="0" err="1"/>
              <a:t>len</a:t>
            </a:r>
            <a:r>
              <a:rPr lang="ru-RU" sz="3600" dirty="0"/>
              <a:t> () сообщает нам количество элементов любого набора или последовательности (например, строки ...)</a:t>
            </a:r>
          </a:p>
        </p:txBody>
      </p:sp>
      <p:sp>
        <p:nvSpPr>
          <p:cNvPr id="236" name="Shape 236"/>
          <p:cNvSpPr txBox="1"/>
          <p:nvPr/>
        </p:nvSpPr>
        <p:spPr>
          <a:xfrm>
            <a:off x="9239250" y="3543301"/>
            <a:ext cx="6119700" cy="3975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'Hello Bob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9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[ 1, 2, 'joe', 99]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b="1" dirty="0">
              <a:latin typeface="Courier"/>
              <a:ea typeface="Courier"/>
              <a:cs typeface="Courier"/>
              <a:sym typeface="Courier New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kk-KZ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Использование </a:t>
            </a:r>
            <a:r>
              <a:rPr lang="en-US" sz="76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range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42" name="Shape 242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5916613" cy="57022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2800" b="1" dirty="0"/>
              <a:t>Использование функции диапазона</a:t>
            </a:r>
          </a:p>
          <a:p>
            <a:r>
              <a:rPr lang="ru-RU" sz="2800" dirty="0"/>
              <a:t>Функция диапазона возвращает список чисел в диапазоне от нуля до одного меньше, чем параметр</a:t>
            </a:r>
          </a:p>
          <a:p>
            <a:r>
              <a:rPr lang="ru-RU" sz="2800" dirty="0"/>
              <a:t>Мы можем построить индексный цикл, используя </a:t>
            </a:r>
            <a:r>
              <a:rPr lang="ru-RU" sz="2800" dirty="0" err="1"/>
              <a:t>for</a:t>
            </a:r>
            <a:r>
              <a:rPr lang="ru-RU" sz="2800" dirty="0"/>
              <a:t> и целочисленный итератор</a:t>
            </a:r>
          </a:p>
        </p:txBody>
      </p:sp>
      <p:sp>
        <p:nvSpPr>
          <p:cNvPr id="243" name="Shape 243"/>
          <p:cNvSpPr txBox="1"/>
          <p:nvPr/>
        </p:nvSpPr>
        <p:spPr>
          <a:xfrm>
            <a:off x="7726200" y="3022600"/>
            <a:ext cx="7843799" cy="443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range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4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4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en-US" sz="24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4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[0, 1, 2, 3]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['Joseph', 'Glenn', 'Sally']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en-US" sz="24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4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3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range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))</a:t>
            </a:r>
            <a:r>
              <a:rPr lang="en-US" sz="24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4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[0, 1, 2]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kk-KZ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Два цикла</a:t>
            </a: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...</a:t>
            </a:r>
          </a:p>
        </p:txBody>
      </p:sp>
      <p:sp>
        <p:nvSpPr>
          <p:cNvPr id="249" name="Shape 249"/>
          <p:cNvSpPr txBox="1"/>
          <p:nvPr/>
        </p:nvSpPr>
        <p:spPr>
          <a:xfrm>
            <a:off x="584950" y="3118400"/>
            <a:ext cx="7175700" cy="3594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['Joseph', 'Glenn', 'Sally']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friend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 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'Happy New Year:',  </a:t>
            </a:r>
            <a:r>
              <a:rPr lang="en-US" sz="24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friend</a:t>
            </a:r>
            <a:r>
              <a:rPr lang="en-US" sz="24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400" i="0" u="none" strike="noStrike" cap="none" dirty="0">
              <a:solidFill>
                <a:srgbClr val="FF7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range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4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friends)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4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friend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en-US" sz="24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'Happy New Year:',  </a:t>
            </a:r>
            <a:r>
              <a:rPr lang="en-US" sz="24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friend</a:t>
            </a:r>
            <a:r>
              <a:rPr lang="en-US" sz="24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400" i="0" u="none" strike="noStrike" cap="none" dirty="0">
              <a:solidFill>
                <a:srgbClr val="FF7F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250" name="Shape 250"/>
          <p:cNvSpPr txBox="1"/>
          <p:nvPr/>
        </p:nvSpPr>
        <p:spPr>
          <a:xfrm>
            <a:off x="8105725" y="5652525"/>
            <a:ext cx="5591699" cy="2139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Happy New Year: Joseph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Happy New Year: Glenn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Happy New Year: Sally</a:t>
            </a:r>
          </a:p>
        </p:txBody>
      </p:sp>
      <p:sp>
        <p:nvSpPr>
          <p:cNvPr id="251" name="Shape 251"/>
          <p:cNvSpPr txBox="1"/>
          <p:nvPr/>
        </p:nvSpPr>
        <p:spPr>
          <a:xfrm>
            <a:off x="8105725" y="2509825"/>
            <a:ext cx="7888800" cy="3324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['Joseph', 'Glenn', 'Sally']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en-US" sz="24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4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3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range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(friends))</a:t>
            </a:r>
            <a:r>
              <a:rPr lang="en-US" sz="24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4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[0, 1, 2]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kk-KZ" sz="6600" u="none" strike="noStrike" cap="none" dirty="0">
                <a:solidFill>
                  <a:srgbClr val="FFC0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Конкатенация списков через </a:t>
            </a:r>
            <a:r>
              <a:rPr lang="en-US" sz="6600" u="none" strike="noStrike" cap="none" dirty="0">
                <a:solidFill>
                  <a:srgbClr val="FFC0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+</a:t>
            </a:r>
          </a:p>
        </p:txBody>
      </p:sp>
      <p:sp>
        <p:nvSpPr>
          <p:cNvPr id="257" name="Shape 257"/>
          <p:cNvSpPr txBox="1">
            <a:spLocks noGrp="1"/>
          </p:cNvSpPr>
          <p:nvPr>
            <p:ph idx="1"/>
          </p:nvPr>
        </p:nvSpPr>
        <p:spPr>
          <a:xfrm>
            <a:off x="1778000" y="2933702"/>
            <a:ext cx="5905500" cy="3073398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b="1" dirty="0"/>
              <a:t>Мы можем создать новый список, добавив два существующих списка вместе</a:t>
            </a:r>
          </a:p>
        </p:txBody>
      </p:sp>
      <p:sp>
        <p:nvSpPr>
          <p:cNvPr id="258" name="Shape 258"/>
          <p:cNvSpPr txBox="1"/>
          <p:nvPr/>
        </p:nvSpPr>
        <p:spPr>
          <a:xfrm>
            <a:off x="9714275" y="2714100"/>
            <a:ext cx="4965900" cy="387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[1, 2, 3]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b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[4, 5, 6]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b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</a:t>
            </a:r>
            <a:r>
              <a:rPr lang="en-US" sz="32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[1, 2, 3, 4, 5, 6]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</a:t>
            </a:r>
            <a:r>
              <a:rPr lang="en-US" sz="32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[1, 2, 3]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kk-KZ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Списки можно разрезать</a:t>
            </a:r>
            <a:r>
              <a:rPr lang="en-US" sz="7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</a:t>
            </a:r>
          </a:p>
        </p:txBody>
      </p:sp>
      <p:sp>
        <p:nvSpPr>
          <p:cNvPr id="264" name="Shape 264"/>
          <p:cNvSpPr txBox="1"/>
          <p:nvPr/>
        </p:nvSpPr>
        <p:spPr>
          <a:xfrm>
            <a:off x="962200" y="2875600"/>
            <a:ext cx="6941699" cy="49847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[9, 41, 12, 3, 74, 15]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[1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3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[41,12]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4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[9, 41, 12, 3]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[3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[3, 74, 15]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[9, 41, 12, 3, 74, 15]</a:t>
            </a:r>
          </a:p>
        </p:txBody>
      </p:sp>
      <p:sp>
        <p:nvSpPr>
          <p:cNvPr id="265" name="Shape 265"/>
          <p:cNvSpPr txBox="1"/>
          <p:nvPr/>
        </p:nvSpPr>
        <p:spPr>
          <a:xfrm>
            <a:off x="8506725" y="4033425"/>
            <a:ext cx="5465399" cy="2197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>
              <a:buClr>
                <a:srgbClr val="00FF00"/>
              </a:buClr>
              <a:buSzPct val="25000"/>
            </a:pPr>
            <a:r>
              <a:rPr lang="ru-RU" sz="3600" dirty="0"/>
              <a:t>Помните: как и в строках, второе число - «до, но не включая».</a:t>
            </a:r>
            <a:endParaRPr lang="en-US" sz="36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kk-KZ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Методы со списками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71" name="Shape 271"/>
          <p:cNvSpPr txBox="1"/>
          <p:nvPr/>
        </p:nvSpPr>
        <p:spPr>
          <a:xfrm>
            <a:off x="1918550" y="3110400"/>
            <a:ext cx="12042899" cy="32258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list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&lt;type 'list'&gt;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dir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['append', 'count', 'extend', 'index', 'insert', 'pop', 'remove', 'reverse', 'sort']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</a:p>
        </p:txBody>
      </p:sp>
      <p:sp>
        <p:nvSpPr>
          <p:cNvPr id="272" name="Shape 272"/>
          <p:cNvSpPr txBox="1"/>
          <p:nvPr/>
        </p:nvSpPr>
        <p:spPr>
          <a:xfrm>
            <a:off x="2913200" y="7123112"/>
            <a:ext cx="104169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u="sng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  <a:hlinkClick r:id="rId3"/>
              </a:rPr>
              <a:t>http://docs.python.org/tutorial/datastructures.html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kk-KZ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Построение списка с нуля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78" name="Shape 278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6302375" cy="57022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Мы можем создать пустой список, а затем добавить элементы, используя метод добавления</a:t>
            </a:r>
          </a:p>
          <a:p>
            <a:r>
              <a:rPr lang="ru-RU" sz="3600" dirty="0"/>
              <a:t>Список остается в порядке, и новые элементы добавляются в конец списка.</a:t>
            </a:r>
          </a:p>
        </p:txBody>
      </p:sp>
      <p:sp>
        <p:nvSpPr>
          <p:cNvPr id="279" name="Shape 279"/>
          <p:cNvSpPr txBox="1"/>
          <p:nvPr/>
        </p:nvSpPr>
        <p:spPr>
          <a:xfrm>
            <a:off x="8367175" y="2990850"/>
            <a:ext cx="7455599" cy="443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list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.append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('book')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.append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(99)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['book', 99]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.append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('cookie')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['book', 99, 'cookie']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kk-KZ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Есть ли что</a:t>
            </a: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-то в списке</a:t>
            </a: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?</a:t>
            </a:r>
          </a:p>
        </p:txBody>
      </p:sp>
      <p:sp>
        <p:nvSpPr>
          <p:cNvPr id="285" name="Shape 285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6573838" cy="57022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 err="1"/>
              <a:t>Python</a:t>
            </a:r>
            <a:r>
              <a:rPr lang="ru-RU" sz="3600" dirty="0"/>
              <a:t> предоставляет два оператора, которые позволяют вам проверять, находится ли элемент в списке.</a:t>
            </a:r>
          </a:p>
          <a:p>
            <a:r>
              <a:rPr lang="ru-RU" sz="3600" dirty="0"/>
              <a:t>Это логические операторы, возвращающие </a:t>
            </a:r>
            <a:r>
              <a:rPr lang="ru-RU" sz="3600" dirty="0" err="1"/>
              <a:t>True</a:t>
            </a:r>
            <a:r>
              <a:rPr lang="ru-RU" sz="3600" dirty="0"/>
              <a:t> или </a:t>
            </a:r>
            <a:r>
              <a:rPr lang="ru-RU" sz="3600" dirty="0" err="1"/>
              <a:t>False</a:t>
            </a:r>
            <a:r>
              <a:rPr lang="ru-RU" sz="3600" dirty="0"/>
              <a:t>.</a:t>
            </a:r>
          </a:p>
          <a:p>
            <a:r>
              <a:rPr lang="ru-RU" sz="3600" dirty="0"/>
              <a:t>Они не изменяют список</a:t>
            </a:r>
          </a:p>
        </p:txBody>
      </p:sp>
      <p:sp>
        <p:nvSpPr>
          <p:cNvPr id="286" name="Shape 286"/>
          <p:cNvSpPr txBox="1"/>
          <p:nvPr/>
        </p:nvSpPr>
        <p:spPr>
          <a:xfrm>
            <a:off x="8585238" y="2940050"/>
            <a:ext cx="7131013" cy="443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some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[1, 9, 21, 10, 16]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9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some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True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15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some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False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20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not 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some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True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Shape 29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78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Упорядочение списков</a:t>
            </a:r>
            <a:endParaRPr lang="en-US" sz="78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92" name="Shape 292"/>
          <p:cNvSpPr txBox="1">
            <a:spLocks noGrp="1"/>
          </p:cNvSpPr>
          <p:nvPr>
            <p:ph idx="1"/>
          </p:nvPr>
        </p:nvSpPr>
        <p:spPr>
          <a:xfrm>
            <a:off x="622301" y="2603500"/>
            <a:ext cx="5524500" cy="5702299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r>
              <a:rPr lang="ru-RU" sz="3000" dirty="0"/>
              <a:t>Список может содержать множество элементов и хранить их в порядке, пока мы не изменим порядок.</a:t>
            </a:r>
          </a:p>
          <a:p>
            <a:r>
              <a:rPr lang="ru-RU" sz="3000" dirty="0"/>
              <a:t>Список можно отсортировать (т. е. Изменить его порядок)</a:t>
            </a:r>
          </a:p>
          <a:p>
            <a:r>
              <a:rPr lang="ru-RU" sz="3000" dirty="0"/>
              <a:t>Метод сортировки (в отличие от строк) означает «сортировать себя».</a:t>
            </a:r>
          </a:p>
        </p:txBody>
      </p:sp>
      <p:sp>
        <p:nvSpPr>
          <p:cNvPr id="293" name="Shape 293"/>
          <p:cNvSpPr txBox="1"/>
          <p:nvPr/>
        </p:nvSpPr>
        <p:spPr>
          <a:xfrm>
            <a:off x="6771475" y="3041075"/>
            <a:ext cx="8976525" cy="4365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 'Joseph', 'Glenn', 'Sally' 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</a:t>
            </a:r>
            <a:r>
              <a:rPr lang="en-US" sz="26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.sort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</a:t>
            </a:r>
            <a:r>
              <a:rPr lang="en-US" sz="26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6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['Glenn', 'Joseph', 'Sally']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</a:t>
            </a:r>
            <a:r>
              <a:rPr lang="en-US" sz="2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1</a:t>
            </a:r>
            <a:r>
              <a:rPr lang="en-US" sz="2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  <a:r>
              <a:rPr lang="en-US" sz="26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600" i="0" u="none" strike="noStrike" cap="none" dirty="0">
              <a:solidFill>
                <a:srgbClr val="00FF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Joseph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60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Встроенные функции и списки</a:t>
            </a:r>
            <a:endParaRPr lang="en-US" sz="60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99" name="Shape 299"/>
          <p:cNvSpPr txBox="1">
            <a:spLocks noGrp="1"/>
          </p:cNvSpPr>
          <p:nvPr>
            <p:ph idx="1"/>
          </p:nvPr>
        </p:nvSpPr>
        <p:spPr>
          <a:xfrm>
            <a:off x="1155700" y="2603501"/>
            <a:ext cx="5802313" cy="494030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В </a:t>
            </a:r>
            <a:r>
              <a:rPr lang="ru-RU" sz="3600" dirty="0" err="1"/>
              <a:t>Python</a:t>
            </a:r>
            <a:r>
              <a:rPr lang="ru-RU" sz="3600" dirty="0"/>
              <a:t> встроен ряд функций, которые принимают списки в качестве параметров.</a:t>
            </a:r>
          </a:p>
          <a:p>
            <a:r>
              <a:rPr lang="ru-RU" sz="3600" dirty="0"/>
              <a:t>Помните списки, которые мы построили? Это намного проще.</a:t>
            </a:r>
          </a:p>
        </p:txBody>
      </p:sp>
      <p:sp>
        <p:nvSpPr>
          <p:cNvPr id="300" name="Shape 300"/>
          <p:cNvSpPr txBox="1"/>
          <p:nvPr/>
        </p:nvSpPr>
        <p:spPr>
          <a:xfrm>
            <a:off x="7929600" y="2455850"/>
            <a:ext cx="7885799" cy="5540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nums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[3, 41, 12, 9, 74, 15]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nums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6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max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nums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74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min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nums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3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sum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nums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154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sum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nums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)/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nums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25.6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title"/>
          </p:nvPr>
        </p:nvSpPr>
        <p:spPr>
          <a:xfrm>
            <a:off x="1155700" y="789709"/>
            <a:ext cx="12992030" cy="175029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Программирование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190" name="Shape 190"/>
          <p:cNvSpPr txBox="1">
            <a:spLocks noGrp="1"/>
          </p:cNvSpPr>
          <p:nvPr>
            <p:ph idx="1"/>
          </p:nvPr>
        </p:nvSpPr>
        <p:spPr>
          <a:xfrm>
            <a:off x="1155700" y="2857500"/>
            <a:ext cx="13760450" cy="4843463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457200" marR="0" lvl="0" indent="-444500" algn="l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Cabin"/>
            </a:pPr>
            <a:r>
              <a:rPr lang="kk-KZ" sz="360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Алгоритм</a:t>
            </a:r>
            <a:endParaRPr lang="en-US" sz="3600" u="none" strike="noStrike" cap="none" dirty="0">
              <a:solidFill>
                <a:srgbClr val="FF7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r>
              <a:rPr lang="en-US" sz="3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dirty="0"/>
              <a:t>Набор правил или шагов, используемых для решения проблемы</a:t>
            </a:r>
          </a:p>
          <a:p>
            <a:pPr marL="304800" lvl="1" indent="0">
              <a:spcBef>
                <a:spcPts val="0"/>
              </a:spcBef>
              <a:spcAft>
                <a:spcPts val="1000"/>
              </a:spcAft>
              <a:buSzPct val="100000"/>
              <a:buNone/>
            </a:pPr>
            <a:endParaRPr lang="en-US" sz="3200" u="none" strike="noStrike" cap="none" dirty="0">
              <a:solidFill>
                <a:schemeClr val="bg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457200" marR="0" lvl="0" indent="-444500" algn="l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Cabin"/>
            </a:pPr>
            <a:r>
              <a:rPr lang="kk-KZ" sz="360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Структура данных</a:t>
            </a:r>
            <a:endParaRPr lang="en-US" sz="3600" dirty="0">
              <a:solidFill>
                <a:srgbClr val="FF7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r>
              <a:rPr lang="ru-RU" dirty="0"/>
              <a:t>Особый способ организации данных на компьютере</a:t>
            </a:r>
          </a:p>
        </p:txBody>
      </p:sp>
      <p:sp>
        <p:nvSpPr>
          <p:cNvPr id="2" name="Rectangle 1"/>
          <p:cNvSpPr/>
          <p:nvPr/>
        </p:nvSpPr>
        <p:spPr>
          <a:xfrm>
            <a:off x="7767449" y="6941246"/>
            <a:ext cx="7973658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3200" dirty="0">
                <a:solidFill>
                  <a:srgbClr val="FFFF00"/>
                </a:solidFill>
                <a:hlinkClick r:id="rId3"/>
              </a:rPr>
              <a:t>https://en.wikipedia.org/wiki/Algorithm</a:t>
            </a:r>
            <a:endParaRPr lang="en-US" sz="3200" dirty="0">
              <a:solidFill>
                <a:srgbClr val="FFFF00"/>
              </a:solidFill>
            </a:endParaRPr>
          </a:p>
          <a:p>
            <a:pPr algn="r"/>
            <a:r>
              <a:rPr lang="en-US" sz="3200" dirty="0">
                <a:solidFill>
                  <a:srgbClr val="FFFF00"/>
                </a:solidFill>
                <a:hlinkClick r:id="rId4"/>
              </a:rPr>
              <a:t>https://en.wikipedia.org/wiki/Data_structure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4446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 txBox="1"/>
          <p:nvPr/>
        </p:nvSpPr>
        <p:spPr>
          <a:xfrm>
            <a:off x="7314550" y="4800524"/>
            <a:ext cx="8127900" cy="39878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ourier New"/>
              <a:buNone/>
            </a:pP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numlist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= list()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while True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i="0" u="none" strike="noStrike" cap="none" dirty="0" err="1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inp</a:t>
            </a:r>
            <a:r>
              <a:rPr lang="en-US" sz="26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= input('Enter a number: 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   if </a:t>
            </a:r>
            <a:r>
              <a:rPr lang="en-US" sz="2600" i="0" u="none" strike="noStrike" cap="none" dirty="0" err="1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inp</a:t>
            </a:r>
            <a:r>
              <a:rPr lang="en-US" sz="26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== 'done' : break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   value = float(</a:t>
            </a:r>
            <a:r>
              <a:rPr lang="en-US" sz="2600" i="0" u="none" strike="noStrike" cap="none" dirty="0" err="1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inp</a:t>
            </a:r>
            <a:r>
              <a:rPr lang="en-US" sz="26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numlist.append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(value)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600" i="0" u="none" strike="noStrike" cap="none" dirty="0">
              <a:solidFill>
                <a:srgbClr val="FFFF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average = sum(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numlist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) / 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numlist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print('Average:', average)</a:t>
            </a:r>
          </a:p>
        </p:txBody>
      </p:sp>
      <p:sp>
        <p:nvSpPr>
          <p:cNvPr id="306" name="Shape 306"/>
          <p:cNvSpPr txBox="1"/>
          <p:nvPr/>
        </p:nvSpPr>
        <p:spPr>
          <a:xfrm>
            <a:off x="697125" y="1031888"/>
            <a:ext cx="8127900" cy="48355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total = 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count = 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while True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i="0" u="none" strike="noStrike" cap="none" dirty="0" err="1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inp</a:t>
            </a:r>
            <a:r>
              <a:rPr lang="en-US" sz="26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= input('Enter a number: 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   if </a:t>
            </a:r>
            <a:r>
              <a:rPr lang="en-US" sz="2600" i="0" u="none" strike="noStrike" cap="none" dirty="0" err="1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inp</a:t>
            </a:r>
            <a:r>
              <a:rPr lang="en-US" sz="26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== 'done' : break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   value = float(</a:t>
            </a:r>
            <a:r>
              <a:rPr lang="en-US" sz="2600" i="0" u="none" strike="noStrike" cap="none" dirty="0" err="1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inp</a:t>
            </a:r>
            <a:r>
              <a:rPr lang="en-US" sz="26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total = total + value    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 count = count + 1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600" i="0" u="none" strike="noStrike" cap="none" dirty="0">
              <a:solidFill>
                <a:srgbClr val="FFFF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average = total / count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print('Average:', average)</a:t>
            </a:r>
          </a:p>
        </p:txBody>
      </p:sp>
      <p:sp>
        <p:nvSpPr>
          <p:cNvPr id="307" name="Shape 307"/>
          <p:cNvSpPr txBox="1"/>
          <p:nvPr/>
        </p:nvSpPr>
        <p:spPr>
          <a:xfrm>
            <a:off x="9308725" y="828688"/>
            <a:ext cx="5435700" cy="2862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Enter a number: </a:t>
            </a: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Enter a number: </a:t>
            </a: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Enter a number: </a:t>
            </a: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Enter a number: </a:t>
            </a: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done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Average: 5.66666666667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Shape 3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Строки и списки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13" name="Shape 313"/>
          <p:cNvSpPr txBox="1"/>
          <p:nvPr/>
        </p:nvSpPr>
        <p:spPr>
          <a:xfrm>
            <a:off x="1498600" y="2349500"/>
            <a:ext cx="6749100" cy="443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abc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'With three words</a:t>
            </a:r>
            <a:r>
              <a:rPr lang="en-US" sz="300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=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abc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.split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['With', 'three', 'words']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3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0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00FF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With</a:t>
            </a:r>
          </a:p>
        </p:txBody>
      </p:sp>
      <p:sp>
        <p:nvSpPr>
          <p:cNvPr id="314" name="Shape 314"/>
          <p:cNvSpPr txBox="1"/>
          <p:nvPr/>
        </p:nvSpPr>
        <p:spPr>
          <a:xfrm>
            <a:off x="9398000" y="2292350"/>
            <a:ext cx="6450900" cy="49847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['With', 'three', 'words']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... 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...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With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Three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Words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  <p:sp>
        <p:nvSpPr>
          <p:cNvPr id="315" name="Shape 315"/>
          <p:cNvSpPr txBox="1"/>
          <p:nvPr/>
        </p:nvSpPr>
        <p:spPr>
          <a:xfrm>
            <a:off x="457200" y="7194550"/>
            <a:ext cx="15125699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algn="ctr"/>
            <a:r>
              <a:rPr lang="ru-RU" sz="3200" dirty="0" err="1"/>
              <a:t>Split</a:t>
            </a:r>
            <a:r>
              <a:rPr lang="ru-RU" sz="3200" dirty="0"/>
              <a:t> разбивает строку на части и создает список строк. Мы думаем об этом как о словах. Мы можем получить доступ к определенному слову или пройти через все слова.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 txBox="1"/>
          <p:nvPr/>
        </p:nvSpPr>
        <p:spPr>
          <a:xfrm>
            <a:off x="965199" y="1117602"/>
            <a:ext cx="7378701" cy="702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'A lot of spaces</a:t>
            </a:r>
            <a:r>
              <a:rPr lang="en-US" sz="260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etc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line.</a:t>
            </a:r>
            <a:r>
              <a:rPr lang="en-US" sz="26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split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etc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['A', 'lot', 'of', 'spaces']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'</a:t>
            </a:r>
            <a:r>
              <a:rPr lang="en-US" sz="26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first</a:t>
            </a:r>
            <a:r>
              <a:rPr lang="en-US" sz="26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;</a:t>
            </a:r>
            <a:r>
              <a:rPr lang="en-US" sz="26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second</a:t>
            </a:r>
            <a:r>
              <a:rPr lang="en-US" sz="26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;</a:t>
            </a:r>
            <a:r>
              <a:rPr lang="en-US" sz="26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third</a:t>
            </a:r>
            <a:r>
              <a:rPr lang="en-US" sz="260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thing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6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.split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>
              <a:buClr>
                <a:schemeClr val="lt1"/>
              </a:buClr>
              <a:buSzPct val="25000"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thing</a:t>
            </a:r>
            <a:r>
              <a:rPr lang="en-US" sz="26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6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['</a:t>
            </a:r>
            <a:r>
              <a:rPr lang="en-US" sz="26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first;second;third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']</a:t>
            </a:r>
          </a:p>
          <a:p>
            <a:pPr>
              <a:buClr>
                <a:schemeClr val="lt1"/>
              </a:buClr>
              <a:buSzPct val="25000"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6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thing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en-US" sz="26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6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thing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6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.split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';'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>
              <a:buClr>
                <a:schemeClr val="lt1"/>
              </a:buClr>
              <a:buSzPct val="25000"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thing</a:t>
            </a:r>
            <a:r>
              <a:rPr lang="en-US" sz="26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6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['first', 'second', 'third']</a:t>
            </a:r>
          </a:p>
          <a:p>
            <a:pPr>
              <a:buClr>
                <a:schemeClr val="lt1"/>
              </a:buClr>
              <a:buSzPct val="25000"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6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thing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en-US" sz="26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6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  <p:sp>
        <p:nvSpPr>
          <p:cNvPr id="321" name="Shape 321"/>
          <p:cNvSpPr txBox="1"/>
          <p:nvPr/>
        </p:nvSpPr>
        <p:spPr>
          <a:xfrm>
            <a:off x="9226644" y="2031185"/>
            <a:ext cx="6490311" cy="467672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/>
              <a:t>Если вы не укажете разделитель, несколько пробелов рассматриваются как один разделитель.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/>
              <a:t>Вы можете указать, какой символ-разделитель использовать при разделении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Shape 326"/>
          <p:cNvSpPr txBox="1"/>
          <p:nvPr/>
        </p:nvSpPr>
        <p:spPr>
          <a:xfrm>
            <a:off x="2526075" y="2058975"/>
            <a:ext cx="8889299" cy="3324300"/>
          </a:xfrm>
          <a:prstGeom prst="rect">
            <a:avLst/>
          </a:prstGeom>
          <a:noFill/>
          <a:ln w="12700" cap="rnd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4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open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</a:t>
            </a:r>
            <a:r>
              <a:rPr lang="en-US" sz="24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mbox-short.txt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4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.rstrip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 not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.startswith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('From ') :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continue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words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.split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>
              <a:buClr>
                <a:schemeClr val="lt1"/>
              </a:buClr>
              <a:buSzPct val="25000"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words</a:t>
            </a:r>
            <a:r>
              <a:rPr lang="en-US" sz="24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[2]</a:t>
            </a:r>
            <a:r>
              <a:rPr lang="en-US" sz="24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endParaRPr lang="en-US" sz="2400" b="1" i="0" u="none" strike="noStrike" cap="none" dirty="0">
              <a:solidFill>
                <a:srgbClr val="00FFFF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327" name="Shape 327"/>
          <p:cNvSpPr txBox="1"/>
          <p:nvPr/>
        </p:nvSpPr>
        <p:spPr>
          <a:xfrm>
            <a:off x="13538200" y="2330450"/>
            <a:ext cx="816000" cy="2768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Sat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Fri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Fri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Fri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  ...</a:t>
            </a:r>
          </a:p>
        </p:txBody>
      </p:sp>
      <p:sp>
        <p:nvSpPr>
          <p:cNvPr id="328" name="Shape 328"/>
          <p:cNvSpPr txBox="1"/>
          <p:nvPr/>
        </p:nvSpPr>
        <p:spPr>
          <a:xfrm>
            <a:off x="642650" y="945775"/>
            <a:ext cx="13070099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From stephen.marquard@uct.ac.za </a:t>
            </a:r>
            <a:r>
              <a:rPr lang="en-US" sz="3600" b="0" i="0" u="none" strike="noStrike" cap="none">
                <a:solidFill>
                  <a:srgbClr val="FF00FF"/>
                </a:solidFill>
                <a:latin typeface="Arial"/>
                <a:ea typeface="Arial"/>
                <a:cs typeface="Arial"/>
                <a:sym typeface="Arial"/>
              </a:rPr>
              <a:t>Sat</a:t>
            </a:r>
            <a:r>
              <a:rPr lang="en-US" sz="3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Jan  5 09:14:16 2008</a:t>
            </a:r>
          </a:p>
        </p:txBody>
      </p:sp>
      <p:sp>
        <p:nvSpPr>
          <p:cNvPr id="329" name="Shape 329"/>
          <p:cNvSpPr txBox="1"/>
          <p:nvPr/>
        </p:nvSpPr>
        <p:spPr>
          <a:xfrm>
            <a:off x="1212375" y="6000750"/>
            <a:ext cx="14283299" cy="2768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'From </a:t>
            </a:r>
            <a:r>
              <a:rPr lang="en-US" sz="24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stephen.marquard@uct.ac.za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Sat Jan  5 09:14:16 2008'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words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.split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>
              <a:buClr>
                <a:schemeClr val="lt1"/>
              </a:buClr>
              <a:buSzPct val="25000"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words</a:t>
            </a:r>
            <a:r>
              <a:rPr lang="en-US" sz="24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4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['From', '</a:t>
            </a:r>
            <a:r>
              <a:rPr lang="en-US" sz="24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stephen.marquard@uct.ac.za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'Sat', 'Jan', '5', '09:14:16', '2008']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Shape 33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Double Split Pattern</a:t>
            </a:r>
          </a:p>
        </p:txBody>
      </p:sp>
      <p:sp>
        <p:nvSpPr>
          <p:cNvPr id="335" name="Shape 335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13931900" cy="17017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Иногда мы разделяем линию в одну сторону, а затем берем одну из частей и снова разделяем этот кусок</a:t>
            </a:r>
          </a:p>
        </p:txBody>
      </p:sp>
      <p:sp>
        <p:nvSpPr>
          <p:cNvPr id="337" name="Shape 337"/>
          <p:cNvSpPr txBox="1"/>
          <p:nvPr/>
        </p:nvSpPr>
        <p:spPr>
          <a:xfrm>
            <a:off x="1155700" y="4526525"/>
            <a:ext cx="13342799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Arial"/>
              <a:buNone/>
            </a:pP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From</a:t>
            </a:r>
            <a:r>
              <a:rPr lang="en-US" sz="30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stephen.marquard@</a:t>
            </a:r>
            <a:r>
              <a:rPr lang="en-US" sz="3000" b="1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uct.ac.za</a:t>
            </a:r>
            <a:r>
              <a:rPr lang="en-US" sz="30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Sat Jan  5 09:14:16 2008</a:t>
            </a:r>
          </a:p>
        </p:txBody>
      </p:sp>
      <p:sp>
        <p:nvSpPr>
          <p:cNvPr id="338" name="Shape 338"/>
          <p:cNvSpPr txBox="1"/>
          <p:nvPr/>
        </p:nvSpPr>
        <p:spPr>
          <a:xfrm>
            <a:off x="1155700" y="5289200"/>
            <a:ext cx="5169599" cy="1889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words = </a:t>
            </a:r>
            <a:r>
              <a:rPr lang="en-US" sz="24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.split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email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words[1]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 New"/>
              </a:rPr>
              <a:t>print pieces[1]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Shape 343"/>
          <p:cNvSpPr txBox="1">
            <a:spLocks noGrp="1"/>
          </p:cNvSpPr>
          <p:nvPr>
            <p:ph type="title"/>
          </p:nvPr>
        </p:nvSpPr>
        <p:spPr>
          <a:xfrm>
            <a:off x="1155700" y="916709"/>
            <a:ext cx="13931900" cy="175029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Паттерн двойного разделения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45" name="Shape 345"/>
          <p:cNvSpPr txBox="1"/>
          <p:nvPr/>
        </p:nvSpPr>
        <p:spPr>
          <a:xfrm>
            <a:off x="7336425" y="5835725"/>
            <a:ext cx="6573899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Arial"/>
              <a:buNone/>
            </a:pP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stephen.marquard@uct.ac.za</a:t>
            </a:r>
            <a:endParaRPr lang="en-US" sz="2400" i="0" u="none" strike="noStrike" cap="none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346" name="Shape 346"/>
          <p:cNvSpPr txBox="1"/>
          <p:nvPr/>
        </p:nvSpPr>
        <p:spPr>
          <a:xfrm>
            <a:off x="1155700" y="4506450"/>
            <a:ext cx="13182600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Arial"/>
              <a:buNone/>
            </a:pP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From </a:t>
            </a:r>
            <a:r>
              <a:rPr lang="en-US" sz="3000" b="1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stephen.marquard@</a:t>
            </a:r>
            <a:r>
              <a:rPr lang="en-US" sz="3000" b="1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uct.ac.za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Sat Jan  5 09:14:16 2008</a:t>
            </a:r>
          </a:p>
        </p:txBody>
      </p:sp>
      <p:sp>
        <p:nvSpPr>
          <p:cNvPr id="347" name="Shape 347"/>
          <p:cNvSpPr txBox="1"/>
          <p:nvPr/>
        </p:nvSpPr>
        <p:spPr>
          <a:xfrm>
            <a:off x="1155700" y="5289200"/>
            <a:ext cx="5169599" cy="1889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words = </a:t>
            </a:r>
            <a:r>
              <a:rPr lang="en-US" sz="24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.split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email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words[1]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 New"/>
              </a:rPr>
              <a:t>print pieces[1]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Shape 352"/>
          <p:cNvSpPr txBox="1">
            <a:spLocks noGrp="1"/>
          </p:cNvSpPr>
          <p:nvPr>
            <p:ph type="title"/>
          </p:nvPr>
        </p:nvSpPr>
        <p:spPr>
          <a:xfrm>
            <a:off x="1066800" y="1234209"/>
            <a:ext cx="13931900" cy="175029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Паттерн двойного разделения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53" name="Shape 353"/>
          <p:cNvSpPr txBox="1"/>
          <p:nvPr/>
        </p:nvSpPr>
        <p:spPr>
          <a:xfrm>
            <a:off x="7321275" y="6326775"/>
            <a:ext cx="6981300" cy="482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['</a:t>
            </a:r>
            <a:r>
              <a:rPr lang="en-US" sz="24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stephen.marquard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', </a:t>
            </a:r>
            <a:r>
              <a:rPr lang="en-US" sz="24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400" b="1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uct.ac.za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']</a:t>
            </a:r>
          </a:p>
        </p:txBody>
      </p:sp>
      <p:sp>
        <p:nvSpPr>
          <p:cNvPr id="355" name="Shape 355"/>
          <p:cNvSpPr txBox="1"/>
          <p:nvPr/>
        </p:nvSpPr>
        <p:spPr>
          <a:xfrm>
            <a:off x="1155700" y="4526525"/>
            <a:ext cx="13342799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Arial"/>
              <a:buNone/>
            </a:pP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From </a:t>
            </a:r>
            <a:r>
              <a:rPr lang="en-US" sz="3000" b="1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stephen.marquard@</a:t>
            </a:r>
            <a:r>
              <a:rPr lang="en-US" sz="3000" b="1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uct.ac.za</a:t>
            </a:r>
            <a:r>
              <a:rPr lang="en-US" sz="30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Sat Jan  5 09:14:16 2008</a:t>
            </a:r>
          </a:p>
        </p:txBody>
      </p:sp>
      <p:sp>
        <p:nvSpPr>
          <p:cNvPr id="356" name="Shape 356"/>
          <p:cNvSpPr txBox="1"/>
          <p:nvPr/>
        </p:nvSpPr>
        <p:spPr>
          <a:xfrm>
            <a:off x="1155700" y="5441600"/>
            <a:ext cx="6179100" cy="1889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words = </a:t>
            </a:r>
            <a:r>
              <a:rPr lang="en-US" sz="24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.split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email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words[1]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pieces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4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email.split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('@')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 New"/>
              </a:rPr>
              <a:t>print pieces[1]</a:t>
            </a:r>
          </a:p>
        </p:txBody>
      </p:sp>
      <p:sp>
        <p:nvSpPr>
          <p:cNvPr id="357" name="Shape 357"/>
          <p:cNvSpPr txBox="1"/>
          <p:nvPr/>
        </p:nvSpPr>
        <p:spPr>
          <a:xfrm>
            <a:off x="7336425" y="5759525"/>
            <a:ext cx="6573899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Arial"/>
              <a:buNone/>
            </a:pP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stephen.marquard@uct.ac.za</a:t>
            </a:r>
            <a:endParaRPr lang="en-US" sz="2400" i="0" u="none" strike="noStrike" cap="none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Shape 362"/>
          <p:cNvSpPr txBox="1">
            <a:spLocks noGrp="1"/>
          </p:cNvSpPr>
          <p:nvPr>
            <p:ph type="title"/>
          </p:nvPr>
        </p:nvSpPr>
        <p:spPr>
          <a:xfrm>
            <a:off x="1155700" y="1183409"/>
            <a:ext cx="13931900" cy="175029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Паттер</a:t>
            </a:r>
            <a:r>
              <a:rPr lang="ru-RU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 двойного разделения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64" name="Shape 364"/>
          <p:cNvSpPr txBox="1"/>
          <p:nvPr/>
        </p:nvSpPr>
        <p:spPr>
          <a:xfrm>
            <a:off x="7321275" y="6326775"/>
            <a:ext cx="6981300" cy="482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['</a:t>
            </a:r>
            <a:r>
              <a:rPr lang="en-US" sz="24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stephen.marquard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en-US" sz="24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uct.ac.za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']</a:t>
            </a:r>
          </a:p>
        </p:txBody>
      </p:sp>
      <p:sp>
        <p:nvSpPr>
          <p:cNvPr id="365" name="Shape 365"/>
          <p:cNvSpPr txBox="1"/>
          <p:nvPr/>
        </p:nvSpPr>
        <p:spPr>
          <a:xfrm>
            <a:off x="1155700" y="4526525"/>
            <a:ext cx="13342799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Arial"/>
              <a:buNone/>
            </a:pP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From </a:t>
            </a:r>
            <a:r>
              <a:rPr lang="en-US" sz="3000" b="1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stephen.marquard@</a:t>
            </a:r>
            <a:r>
              <a:rPr lang="en-US" sz="3000" b="1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uct.ac.za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Sat Jan  5 09:14:16 2008</a:t>
            </a:r>
          </a:p>
        </p:txBody>
      </p:sp>
      <p:sp>
        <p:nvSpPr>
          <p:cNvPr id="366" name="Shape 366"/>
          <p:cNvSpPr txBox="1"/>
          <p:nvPr/>
        </p:nvSpPr>
        <p:spPr>
          <a:xfrm>
            <a:off x="1155700" y="5594000"/>
            <a:ext cx="6179100" cy="1889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words = </a:t>
            </a:r>
            <a:r>
              <a:rPr lang="en-US" sz="24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.split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email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words[1]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pieces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4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email.split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('@')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4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pieces[1]</a:t>
            </a:r>
            <a:r>
              <a:rPr lang="en-US" sz="24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endParaRPr lang="en-US" sz="2400" b="1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367" name="Shape 367"/>
          <p:cNvSpPr txBox="1"/>
          <p:nvPr/>
        </p:nvSpPr>
        <p:spPr>
          <a:xfrm>
            <a:off x="7336425" y="5759525"/>
            <a:ext cx="6573899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Arial"/>
              <a:buNone/>
            </a:pP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stephen.marquard@uct.ac.za</a:t>
            </a:r>
            <a:endParaRPr lang="en-US" sz="2400" i="0" u="none" strike="noStrike" cap="none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368" name="Shape 368"/>
          <p:cNvSpPr txBox="1"/>
          <p:nvPr/>
        </p:nvSpPr>
        <p:spPr>
          <a:xfrm>
            <a:off x="7246300" y="6766900"/>
            <a:ext cx="2729099" cy="548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en-US" sz="24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uct.ac.za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Shape 37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Резюме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75" name="Shape 375"/>
          <p:cNvSpPr txBox="1"/>
          <p:nvPr/>
        </p:nvSpPr>
        <p:spPr>
          <a:xfrm>
            <a:off x="671150" y="2733900"/>
            <a:ext cx="7450500" cy="511020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dirty="0"/>
              <a:t>Концепция коллекции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dirty="0"/>
              <a:t>Списки и определенные циклы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dirty="0"/>
              <a:t>Индексирование и поиск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dirty="0"/>
              <a:t>Перечислите изменчивость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dirty="0"/>
              <a:t>Функции: </a:t>
            </a:r>
            <a:r>
              <a:rPr lang="ru-RU" sz="3600" dirty="0" err="1"/>
              <a:t>len</a:t>
            </a:r>
            <a:r>
              <a:rPr lang="ru-RU" sz="3600" dirty="0"/>
              <a:t>, </a:t>
            </a:r>
            <a:r>
              <a:rPr lang="ru-RU" sz="3600" dirty="0" err="1"/>
              <a:t>min</a:t>
            </a:r>
            <a:r>
              <a:rPr lang="ru-RU" sz="3600" dirty="0"/>
              <a:t>, </a:t>
            </a:r>
            <a:r>
              <a:rPr lang="ru-RU" sz="3600" dirty="0" err="1"/>
              <a:t>max</a:t>
            </a:r>
            <a:r>
              <a:rPr lang="ru-RU" sz="3600" dirty="0"/>
              <a:t>, </a:t>
            </a:r>
            <a:r>
              <a:rPr lang="ru-RU" sz="3600" dirty="0" err="1"/>
              <a:t>sum</a:t>
            </a:r>
            <a:endParaRPr lang="ru-RU" sz="3600" dirty="0"/>
          </a:p>
        </p:txBody>
      </p:sp>
      <p:sp>
        <p:nvSpPr>
          <p:cNvPr id="376" name="Shape 376"/>
          <p:cNvSpPr txBox="1"/>
          <p:nvPr/>
        </p:nvSpPr>
        <p:spPr>
          <a:xfrm>
            <a:off x="7932975" y="2733900"/>
            <a:ext cx="7565400" cy="511020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dirty="0"/>
              <a:t>Списки нарезки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dirty="0"/>
              <a:t>Список методов: добавить, удалить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dirty="0"/>
              <a:t>Списки сортировки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dirty="0"/>
              <a:t>Разделение строк на списки слов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dirty="0"/>
              <a:t>Использование </a:t>
            </a:r>
            <a:r>
              <a:rPr lang="ru-RU" sz="3600" dirty="0" err="1"/>
              <a:t>split</a:t>
            </a:r>
            <a:r>
              <a:rPr lang="ru-RU" sz="3600" dirty="0"/>
              <a:t> для анализа строк</a:t>
            </a:r>
          </a:p>
          <a:p>
            <a:pPr marL="685800" lvl="0" indent="-394462" rtl="0">
              <a:spcBef>
                <a:spcPts val="3500"/>
              </a:spcBef>
              <a:buClr>
                <a:srgbClr val="FFFFFF"/>
              </a:buClr>
              <a:buSzPct val="100000"/>
              <a:buFont typeface="Cabin"/>
              <a:buChar char="•"/>
            </a:pPr>
            <a:endParaRPr lang="en-US" sz="3600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kk-KZ" sz="6600" b="0" i="0" u="none" strike="noStrike" cap="none" dirty="0">
                <a:solidFill>
                  <a:srgbClr val="FFD966"/>
                </a:solidFill>
                <a:latin typeface="Arial"/>
                <a:ea typeface="Arial"/>
                <a:cs typeface="Arial"/>
                <a:sym typeface="Arial"/>
              </a:rPr>
              <a:t>Что не является коллекцией</a:t>
            </a:r>
            <a:r>
              <a:rPr lang="en-US" sz="6600" b="0" i="0" u="none" strike="noStrike" cap="none" dirty="0">
                <a:solidFill>
                  <a:srgbClr val="FFD966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</a:p>
        </p:txBody>
      </p:sp>
      <p:sp>
        <p:nvSpPr>
          <p:cNvPr id="183" name="Shape 183"/>
          <p:cNvSpPr txBox="1">
            <a:spLocks noGrp="1"/>
          </p:cNvSpPr>
          <p:nvPr>
            <p:ph idx="1"/>
          </p:nvPr>
        </p:nvSpPr>
        <p:spPr>
          <a:xfrm>
            <a:off x="1155700" y="2603501"/>
            <a:ext cx="13931900" cy="265430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Большинство наших переменных имеют одно значение - когда мы помещаем в переменную новое значение, старое значение перезаписывается</a:t>
            </a:r>
          </a:p>
        </p:txBody>
      </p:sp>
      <p:sp>
        <p:nvSpPr>
          <p:cNvPr id="184" name="Shape 184"/>
          <p:cNvSpPr txBox="1"/>
          <p:nvPr/>
        </p:nvSpPr>
        <p:spPr>
          <a:xfrm>
            <a:off x="2136725" y="5621338"/>
            <a:ext cx="12214275" cy="225742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$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python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4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title"/>
          </p:nvPr>
        </p:nvSpPr>
        <p:spPr>
          <a:xfrm>
            <a:off x="1155700" y="789709"/>
            <a:ext cx="11688763" cy="175029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kk-KZ" sz="74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Список является видом коллекции</a:t>
            </a:r>
            <a:endParaRPr lang="en-US" sz="74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175" name="Shape 175"/>
          <p:cNvSpPr txBox="1">
            <a:spLocks noGrp="1"/>
          </p:cNvSpPr>
          <p:nvPr>
            <p:ph idx="1"/>
          </p:nvPr>
        </p:nvSpPr>
        <p:spPr>
          <a:xfrm>
            <a:off x="1155700" y="3143249"/>
            <a:ext cx="13931900" cy="298608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Коллекция позволяет нам помещать множество значений в одну «переменную».</a:t>
            </a:r>
          </a:p>
          <a:p>
            <a:r>
              <a:rPr lang="ru-RU" sz="3600" dirty="0"/>
              <a:t>Коллекция хороша тем, что мы можем переносить все множество значений в одном удобном пакете.</a:t>
            </a:r>
          </a:p>
        </p:txBody>
      </p:sp>
      <p:pic>
        <p:nvPicPr>
          <p:cNvPr id="176" name="Shape 17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277850" y="789709"/>
            <a:ext cx="2557874" cy="2096292"/>
          </a:xfrm>
          <a:prstGeom prst="rect">
            <a:avLst/>
          </a:prstGeom>
          <a:noFill/>
          <a:ln>
            <a:noFill/>
          </a:ln>
        </p:spPr>
      </p:pic>
      <p:sp>
        <p:nvSpPr>
          <p:cNvPr id="177" name="Shape 177"/>
          <p:cNvSpPr txBox="1"/>
          <p:nvPr/>
        </p:nvSpPr>
        <p:spPr>
          <a:xfrm>
            <a:off x="2002250" y="6000750"/>
            <a:ext cx="12192000" cy="221456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[ 'Joseph', 'Glenn', 'Sally' ]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i="0" u="none" strike="noStrike" cap="none" dirty="0">
              <a:solidFill>
                <a:srgbClr val="FF7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carryon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[ 'socks', 'shirt', 'perfume' ]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kk-KZ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Константы списка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190" name="Shape 190"/>
          <p:cNvSpPr txBox="1">
            <a:spLocks noGrp="1"/>
          </p:cNvSpPr>
          <p:nvPr>
            <p:ph idx="1"/>
          </p:nvPr>
        </p:nvSpPr>
        <p:spPr>
          <a:xfrm>
            <a:off x="698500" y="2857500"/>
            <a:ext cx="7331075" cy="4843463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Константы списка заключаются в квадратные скобки, а элементы в списке разделяются запятыми.</a:t>
            </a:r>
          </a:p>
          <a:p>
            <a:r>
              <a:rPr lang="ru-RU" sz="3600" dirty="0"/>
              <a:t>Элементом списка может быть любой объект </a:t>
            </a:r>
            <a:r>
              <a:rPr lang="ru-RU" sz="3600" dirty="0" err="1"/>
              <a:t>Python</a:t>
            </a:r>
            <a:r>
              <a:rPr lang="ru-RU" sz="3600" dirty="0"/>
              <a:t> - даже другой список.</a:t>
            </a:r>
          </a:p>
          <a:p>
            <a:r>
              <a:rPr lang="ru-RU" sz="3600" dirty="0"/>
              <a:t>Список может быть пустым</a:t>
            </a:r>
          </a:p>
        </p:txBody>
      </p:sp>
      <p:sp>
        <p:nvSpPr>
          <p:cNvPr id="191" name="Shape 191"/>
          <p:cNvSpPr txBox="1"/>
          <p:nvPr/>
        </p:nvSpPr>
        <p:spPr>
          <a:xfrm>
            <a:off x="8774113" y="2532050"/>
            <a:ext cx="7162387" cy="5540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[1, 24, 76]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[1, 24, 76]</a:t>
            </a:r>
          </a:p>
          <a:p>
            <a:pPr>
              <a:buClr>
                <a:schemeClr val="lt1"/>
              </a:buClr>
              <a:buSzPct val="25000"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8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['red', 'yellow', 'blue']</a:t>
            </a:r>
            <a:r>
              <a:rPr lang="en-US" sz="28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800" i="0" u="none" strike="noStrike" cap="none" dirty="0">
              <a:solidFill>
                <a:srgbClr val="FF7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['red', 'yellow', 'blue']</a:t>
            </a:r>
          </a:p>
          <a:p>
            <a:pPr>
              <a:buClr>
                <a:schemeClr val="lt1"/>
              </a:buClr>
              <a:buSzPct val="25000"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8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['red', 24, 98.6]</a:t>
            </a:r>
            <a:r>
              <a:rPr lang="en-US" sz="28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800" i="0" u="none" strike="noStrike" cap="none" dirty="0">
              <a:solidFill>
                <a:srgbClr val="FF7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['red', 24, 98.6]</a:t>
            </a:r>
          </a:p>
          <a:p>
            <a:pPr>
              <a:buClr>
                <a:schemeClr val="lt1"/>
              </a:buClr>
              <a:buSzPct val="25000"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8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[ 1, 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[5, 6]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, 7]</a:t>
            </a:r>
            <a:r>
              <a:rPr lang="en-US" sz="28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800" i="0" u="none" strike="noStrike" cap="none" dirty="0">
              <a:solidFill>
                <a:srgbClr val="FF7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[1, [5, 6], 7]</a:t>
            </a:r>
          </a:p>
          <a:p>
            <a:pPr>
              <a:buClr>
                <a:schemeClr val="lt1"/>
              </a:buClr>
              <a:buSzPct val="25000"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8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[]</a:t>
            </a:r>
            <a:r>
              <a:rPr lang="en-US" sz="28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800" i="0" u="none" strike="noStrike" cap="none" dirty="0">
              <a:solidFill>
                <a:srgbClr val="FF7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[]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kk-KZ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Мы уже используем списки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197" name="Shape 197"/>
          <p:cNvSpPr txBox="1"/>
          <p:nvPr/>
        </p:nvSpPr>
        <p:spPr>
          <a:xfrm>
            <a:off x="1895475" y="2840601"/>
            <a:ext cx="8488800" cy="3636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[5, 4, 3, 2, 1]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'Blastoff!'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198" name="Shape 198"/>
          <p:cNvSpPr txBox="1"/>
          <p:nvPr/>
        </p:nvSpPr>
        <p:spPr>
          <a:xfrm>
            <a:off x="11091861" y="3003550"/>
            <a:ext cx="2384424" cy="4902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48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48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48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48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48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48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Blastoff!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kk-KZ" sz="6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Списки и циклы</a:t>
            </a:r>
            <a:endParaRPr lang="en-US" sz="6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04" name="Shape 204"/>
          <p:cNvSpPr txBox="1"/>
          <p:nvPr/>
        </p:nvSpPr>
        <p:spPr>
          <a:xfrm>
            <a:off x="1279124" y="3423163"/>
            <a:ext cx="7280400" cy="2216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4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['Joseph', 'Glenn', 'Sally']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 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>
              <a:buClr>
                <a:schemeClr val="lt1"/>
              </a:buClr>
              <a:buSzPct val="25000"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4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'Happy New Year:'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, 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</a:t>
            </a:r>
            <a:r>
              <a:rPr lang="en-US" sz="24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4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>
              <a:buClr>
                <a:srgbClr val="FFFF00"/>
              </a:buClr>
              <a:buSzPct val="25000"/>
            </a:pP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4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'Done!'</a:t>
            </a:r>
            <a:r>
              <a:rPr lang="en-US" sz="24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205" name="Shape 205"/>
          <p:cNvSpPr txBox="1"/>
          <p:nvPr/>
        </p:nvSpPr>
        <p:spPr>
          <a:xfrm>
            <a:off x="10658475" y="4051100"/>
            <a:ext cx="4943475" cy="2184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Happy New Year: Joseph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Happy New Year: Glenn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Happy New Year: Sally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Done!</a:t>
            </a:r>
          </a:p>
        </p:txBody>
      </p:sp>
      <p:cxnSp>
        <p:nvCxnSpPr>
          <p:cNvPr id="206" name="Shape 206"/>
          <p:cNvCxnSpPr/>
          <p:nvPr/>
        </p:nvCxnSpPr>
        <p:spPr>
          <a:xfrm flipH="1">
            <a:off x="8443912" y="4353475"/>
            <a:ext cx="1986512" cy="318538"/>
          </a:xfrm>
          <a:prstGeom prst="straightConnector1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07" name="Shape 207"/>
          <p:cNvCxnSpPr/>
          <p:nvPr/>
        </p:nvCxnSpPr>
        <p:spPr>
          <a:xfrm flipH="1" flipV="1">
            <a:off x="8464060" y="4672014"/>
            <a:ext cx="1961138" cy="839786"/>
          </a:xfrm>
          <a:prstGeom prst="straightConnector1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08" name="Shape 208"/>
          <p:cNvCxnSpPr/>
          <p:nvPr/>
        </p:nvCxnSpPr>
        <p:spPr>
          <a:xfrm rot="10800000">
            <a:off x="3904399" y="5160163"/>
            <a:ext cx="6596999" cy="798899"/>
          </a:xfrm>
          <a:prstGeom prst="straightConnector1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8" name="Shape 204"/>
          <p:cNvSpPr txBox="1"/>
          <p:nvPr/>
        </p:nvSpPr>
        <p:spPr>
          <a:xfrm>
            <a:off x="1279124" y="5997591"/>
            <a:ext cx="7280400" cy="2216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z 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 </a:t>
            </a:r>
            <a:r>
              <a:rPr lang="en-US" sz="24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['Joseph', 'Glenn', 'Sally']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z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>
              <a:buClr>
                <a:schemeClr val="lt1"/>
              </a:buClr>
              <a:buSzPct val="25000"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4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'Happy New Year:'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, 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24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4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>
              <a:buClr>
                <a:srgbClr val="FFFF00"/>
              </a:buClr>
              <a:buSzPct val="25000"/>
            </a:pP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4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'Done!'</a:t>
            </a:r>
            <a:r>
              <a:rPr lang="en-US" sz="24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>
            <a:spLocks noGrp="1"/>
          </p:cNvSpPr>
          <p:nvPr>
            <p:ph type="title"/>
          </p:nvPr>
        </p:nvSpPr>
        <p:spPr>
          <a:xfrm>
            <a:off x="2095499" y="954336"/>
            <a:ext cx="12539631" cy="1867373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kk-KZ" sz="60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Заглядывая внутрь списков</a:t>
            </a:r>
            <a:endParaRPr lang="en-US" sz="60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14" name="Shape 214"/>
          <p:cNvSpPr txBox="1">
            <a:spLocks noGrp="1"/>
          </p:cNvSpPr>
          <p:nvPr>
            <p:ph idx="1"/>
          </p:nvPr>
        </p:nvSpPr>
        <p:spPr>
          <a:xfrm>
            <a:off x="1155700" y="2603501"/>
            <a:ext cx="13931900" cy="308610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Как и в случае со строками, мы можем получить любой отдельный элемент в списке, используя индекс, указанный в квадратных скобках</a:t>
            </a:r>
          </a:p>
        </p:txBody>
      </p:sp>
      <p:pic>
        <p:nvPicPr>
          <p:cNvPr id="215" name="Shape 2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8775" y="992909"/>
            <a:ext cx="2736850" cy="1828800"/>
          </a:xfrm>
          <a:prstGeom prst="rect">
            <a:avLst/>
          </a:prstGeom>
          <a:noFill/>
          <a:ln>
            <a:noFill/>
          </a:ln>
        </p:spPr>
      </p:pic>
      <p:sp>
        <p:nvSpPr>
          <p:cNvPr id="216" name="Shape 216"/>
          <p:cNvSpPr txBox="1"/>
          <p:nvPr/>
        </p:nvSpPr>
        <p:spPr>
          <a:xfrm>
            <a:off x="1727200" y="6375401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</a:t>
            </a:r>
          </a:p>
        </p:txBody>
      </p:sp>
      <p:sp>
        <p:nvSpPr>
          <p:cNvPr id="217" name="Shape 217"/>
          <p:cNvSpPr txBox="1"/>
          <p:nvPr/>
        </p:nvSpPr>
        <p:spPr>
          <a:xfrm>
            <a:off x="1155700" y="5651501"/>
            <a:ext cx="1879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Joseph</a:t>
            </a:r>
          </a:p>
        </p:txBody>
      </p:sp>
      <p:sp>
        <p:nvSpPr>
          <p:cNvPr id="218" name="Shape 218"/>
          <p:cNvSpPr txBox="1"/>
          <p:nvPr/>
        </p:nvSpPr>
        <p:spPr>
          <a:xfrm>
            <a:off x="7429500" y="5065701"/>
            <a:ext cx="8156400" cy="23399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4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 'Joseph', 'Glenn', 'Sally' 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</a:t>
            </a:r>
            <a:r>
              <a:rPr lang="en-US" sz="24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1</a:t>
            </a:r>
            <a:r>
              <a:rPr lang="en-US" sz="24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400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Glenn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  <p:sp>
        <p:nvSpPr>
          <p:cNvPr id="219" name="Shape 219"/>
          <p:cNvSpPr txBox="1"/>
          <p:nvPr/>
        </p:nvSpPr>
        <p:spPr>
          <a:xfrm>
            <a:off x="3606800" y="6375401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</a:t>
            </a:r>
          </a:p>
        </p:txBody>
      </p:sp>
      <p:sp>
        <p:nvSpPr>
          <p:cNvPr id="220" name="Shape 220"/>
          <p:cNvSpPr txBox="1"/>
          <p:nvPr/>
        </p:nvSpPr>
        <p:spPr>
          <a:xfrm>
            <a:off x="3035300" y="5651501"/>
            <a:ext cx="1879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Glenn</a:t>
            </a:r>
          </a:p>
        </p:txBody>
      </p:sp>
      <p:sp>
        <p:nvSpPr>
          <p:cNvPr id="221" name="Shape 221"/>
          <p:cNvSpPr txBox="1"/>
          <p:nvPr/>
        </p:nvSpPr>
        <p:spPr>
          <a:xfrm>
            <a:off x="5486400" y="6375401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</a:t>
            </a:r>
          </a:p>
        </p:txBody>
      </p:sp>
      <p:sp>
        <p:nvSpPr>
          <p:cNvPr id="222" name="Shape 222"/>
          <p:cNvSpPr txBox="1"/>
          <p:nvPr/>
        </p:nvSpPr>
        <p:spPr>
          <a:xfrm>
            <a:off x="4914900" y="5651501"/>
            <a:ext cx="1879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Sally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>
            <a:spLocks noGrp="1"/>
          </p:cNvSpPr>
          <p:nvPr>
            <p:ph type="title"/>
          </p:nvPr>
        </p:nvSpPr>
        <p:spPr>
          <a:xfrm>
            <a:off x="1155700" y="789709"/>
            <a:ext cx="13449300" cy="175029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kk-KZ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Списки изменяемы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28" name="Shape 228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7556500" cy="60832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Строки «неизменяемы» - мы не можем изменить содержимое строки - мы должны создать новую строку, чтобы внести какие-либо изменения.</a:t>
            </a:r>
          </a:p>
          <a:p>
            <a:r>
              <a:rPr lang="ru-RU" sz="3600" dirty="0"/>
              <a:t>Списки «изменяемы» - мы можем изменить элемент списка с помощью оператора индекса</a:t>
            </a:r>
          </a:p>
        </p:txBody>
      </p:sp>
      <p:sp>
        <p:nvSpPr>
          <p:cNvPr id="229" name="Shape 229"/>
          <p:cNvSpPr txBox="1"/>
          <p:nvPr/>
        </p:nvSpPr>
        <p:spPr>
          <a:xfrm>
            <a:off x="9334300" y="2247900"/>
            <a:ext cx="6464399" cy="596944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'Banana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24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0</a:t>
            </a:r>
            <a:r>
              <a:rPr lang="en-US" sz="24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'b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FF"/>
              </a:buClr>
              <a:buSzPct val="25000"/>
              <a:buFont typeface="Cabin"/>
              <a:buNone/>
            </a:pPr>
            <a:r>
              <a:rPr lang="en-US" sz="2400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Traceback</a:t>
            </a:r>
            <a:r>
              <a:rPr lang="en-US" sz="24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FF"/>
              </a:buClr>
              <a:buSzPct val="25000"/>
              <a:buFont typeface="Cabin"/>
              <a:buNone/>
            </a:pPr>
            <a:r>
              <a:rPr lang="en-US" sz="2400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TypeError</a:t>
            </a:r>
            <a:r>
              <a:rPr lang="en-US" sz="24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: '</a:t>
            </a:r>
            <a:r>
              <a:rPr lang="en-US" sz="2400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str</a:t>
            </a:r>
            <a:r>
              <a:rPr lang="en-US" sz="24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' object does not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support item assignment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.lower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banana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lotto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4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[2, 14, 26, 41, 63]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lotto</a:t>
            </a:r>
            <a:r>
              <a:rPr lang="en-US" sz="24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4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[2, 14, 26, 41, 63]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lotto</a:t>
            </a:r>
            <a:r>
              <a:rPr lang="en-US" sz="24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2</a:t>
            </a:r>
            <a:r>
              <a:rPr lang="en-US" sz="24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28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lotto</a:t>
            </a:r>
            <a:r>
              <a:rPr lang="en-US" sz="24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4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[2, 14, 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28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, 41, 63]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414</TotalTime>
  <Words>2115</Words>
  <Application>Microsoft Office PowerPoint</Application>
  <PresentationFormat>Произвольный</PresentationFormat>
  <Paragraphs>326</Paragraphs>
  <Slides>28</Slides>
  <Notes>28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6" baseType="lpstr">
      <vt:lpstr>Arial</vt:lpstr>
      <vt:lpstr>Cabin</vt:lpstr>
      <vt:lpstr>Century Gothic</vt:lpstr>
      <vt:lpstr>Courier</vt:lpstr>
      <vt:lpstr>Courier New</vt:lpstr>
      <vt:lpstr>Gill Sans</vt:lpstr>
      <vt:lpstr>Wingdings 3</vt:lpstr>
      <vt:lpstr>Ион</vt:lpstr>
      <vt:lpstr>Лекция 9 Списки в Python</vt:lpstr>
      <vt:lpstr>Программирование</vt:lpstr>
      <vt:lpstr>Что не является коллекцией?</vt:lpstr>
      <vt:lpstr>Список является видом коллекции</vt:lpstr>
      <vt:lpstr>Константы списка</vt:lpstr>
      <vt:lpstr>Мы уже используем списки</vt:lpstr>
      <vt:lpstr>Списки и циклы</vt:lpstr>
      <vt:lpstr>Заглядывая внутрь списков</vt:lpstr>
      <vt:lpstr>Списки изменяемы</vt:lpstr>
      <vt:lpstr>Какой длины список?</vt:lpstr>
      <vt:lpstr>Использование range</vt:lpstr>
      <vt:lpstr>Два цикла...</vt:lpstr>
      <vt:lpstr>Конкатенация списков через +</vt:lpstr>
      <vt:lpstr>Списки можно разрезать:</vt:lpstr>
      <vt:lpstr>Методы со списками</vt:lpstr>
      <vt:lpstr>Построение списка с нуля</vt:lpstr>
      <vt:lpstr>Есть ли что-то в списке?</vt:lpstr>
      <vt:lpstr>Упорядочение списков</vt:lpstr>
      <vt:lpstr>Встроенные функции и списки</vt:lpstr>
      <vt:lpstr>Презентация PowerPoint</vt:lpstr>
      <vt:lpstr>Строки и списки</vt:lpstr>
      <vt:lpstr>Презентация PowerPoint</vt:lpstr>
      <vt:lpstr>Презентация PowerPoint</vt:lpstr>
      <vt:lpstr>The Double Split Pattern</vt:lpstr>
      <vt:lpstr>Паттерн двойного разделения</vt:lpstr>
      <vt:lpstr>Паттерн двойного разделения</vt:lpstr>
      <vt:lpstr>Паттерн двойного разделения</vt:lpstr>
      <vt:lpstr>Резюме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 Lists</dc:title>
  <dc:creator>Владислав Карюкин</dc:creator>
  <cp:lastModifiedBy>Владислав Карюкин</cp:lastModifiedBy>
  <cp:revision>58</cp:revision>
  <dcterms:modified xsi:type="dcterms:W3CDTF">2021-09-01T15:20:16Z</dcterms:modified>
</cp:coreProperties>
</file>